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4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73E3A-0C91-4432-81A3-03D8942866FB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F67C2-2DB2-4795-ADAE-CBBA758DD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52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98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64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2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984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76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033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19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33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95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89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88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8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25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46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19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56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07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34D907-FDCF-4452-9E53-19DE82976607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F86257-444A-46CB-AD25-0021D8C9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682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rikovcollege.by/index.php/ideologicheskaya-i-" TargetMode="External"/><Relationship Id="rId2" Type="http://schemas.openxmlformats.org/officeDocument/2006/relationships/hyperlink" Target="https://cherikovcollege.by/index.php/ideologicheskaya-i-vospitatelnaya-rabota/pravovoe-vospitani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9;&#1089;&#1099;&#1083;&#1082;&#1080;/&#1041;&#1077;&#1079;%20&#1085;&#1072;&#1079;&#1074;&#1072;&#1085;&#1080;&#1103;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5DFC8F-B608-4E27-A475-C80B191E74BF}"/>
              </a:ext>
            </a:extLst>
          </p:cNvPr>
          <p:cNvSpPr/>
          <p:nvPr/>
        </p:nvSpPr>
        <p:spPr>
          <a:xfrm>
            <a:off x="1964383" y="541975"/>
            <a:ext cx="8089843" cy="65864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Уголок правовых знаний</a:t>
            </a:r>
          </a:p>
          <a:p>
            <a:pPr algn="ctr"/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Правовая культура. </a:t>
            </a:r>
          </a:p>
          <a:p>
            <a:pPr algn="ctr"/>
            <a:r>
              <a:rPr lang="ru-RU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Безопасность жизнедеятельности</a:t>
            </a:r>
          </a:p>
          <a:p>
            <a:pPr algn="ctr"/>
            <a:endParaRPr lang="ru-RU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Учреждение образования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28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Чериковский</a:t>
            </a:r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государственный колледж»</a:t>
            </a:r>
          </a:p>
          <a:p>
            <a:pPr algn="ctr"/>
            <a:endParaRPr lang="ru-RU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1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Саманцова</a:t>
            </a: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Ольга Владимировна</a:t>
            </a:r>
          </a:p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1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едагог социальный</a:t>
            </a:r>
          </a:p>
          <a:p>
            <a:endParaRPr lang="ru-RU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16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г.Чериков</a:t>
            </a:r>
            <a:r>
              <a:rPr lang="ru-RU" sz="1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2024</a:t>
            </a:r>
          </a:p>
          <a:p>
            <a:pPr algn="ctr"/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93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4323">
        <p14:prism isContent="1"/>
      </p:transition>
    </mc:Choice>
    <mc:Fallback>
      <p:transition spd="slow" advTm="43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DC51967E-6A91-4163-802C-0E79463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957" y="332984"/>
            <a:ext cx="4412812" cy="420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B0F11733-4812-4709-80DB-A623EE63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627" y="2027720"/>
            <a:ext cx="4615104" cy="43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Пнг Человек думает 33 фото">
            <a:extLst>
              <a:ext uri="{FF2B5EF4-FFF2-40B4-BE49-F238E27FC236}">
                <a16:creationId xmlns:a16="http://schemas.microsoft.com/office/drawing/2014/main" xmlns="" id="{EA1E0735-552A-48A8-97D4-0A694DD6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66" y="5412083"/>
            <a:ext cx="1269520" cy="12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96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3779">
        <p14:prism isContent="1"/>
      </p:transition>
    </mc:Choice>
    <mc:Fallback>
      <p:transition spd="slow" advTm="377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D1538DB-B622-4E26-9940-D59F361FDCCB}"/>
              </a:ext>
            </a:extLst>
          </p:cNvPr>
          <p:cNvSpPr/>
          <p:nvPr/>
        </p:nvSpPr>
        <p:spPr>
          <a:xfrm>
            <a:off x="1686187" y="1484851"/>
            <a:ext cx="95502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Интернет-ресурсы по правовому информированию</a:t>
            </a:r>
          </a:p>
          <a:p>
            <a:pPr algn="just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514350" indent="-514350" algn="just"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Национальный правовой Интернет-портал Республики Беларусь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www.</a:t>
            </a:r>
            <a:r>
              <a:rPr lang="en-US" dirty="0">
                <a:solidFill>
                  <a:schemeClr val="bg1"/>
                </a:solidFill>
                <a:latin typeface="Monotype Corsiva" panose="03010101010201010101" pitchFamily="66" charset="0"/>
              </a:rPr>
              <a:t>pravo.by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Детский правовой сайт </a:t>
            </a:r>
            <a:r>
              <a:rPr lang="en-US" b="1" dirty="0">
                <a:solidFill>
                  <a:schemeClr val="bg1"/>
                </a:solidFill>
                <a:latin typeface="Monotype Corsiva" panose="03010101010201010101" pitchFamily="66" charset="0"/>
              </a:rPr>
              <a:t>www.mir.pravo.by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514350" indent="-514350" algn="just"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Учреждение образования «</a:t>
            </a:r>
            <a:r>
              <a:rPr lang="ru-RU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Чериковский</a:t>
            </a:r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государственный колледж» (вкладки:  «Правовое воспитание» </a:t>
            </a:r>
            <a:r>
              <a:rPr lang="en-US" b="1" dirty="0">
                <a:solidFill>
                  <a:schemeClr val="bg1"/>
                </a:solidFill>
                <a:latin typeface="Monotype Corsiva" panose="03010101010201010101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https://cherikovcollege.by/index.php/ideologicheskaya-i-vospitatelnaya-rabota/pravovoe-vospitanie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«Кибербезопасность» </a:t>
            </a:r>
            <a:r>
              <a:rPr lang="en-US" b="1" dirty="0">
                <a:solidFill>
                  <a:schemeClr val="bg1"/>
                </a:solidFill>
                <a:latin typeface="Monotype Corsiva" panose="03010101010201010101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https://cherikovcollege.by/index.php/ideologicheskaya-i-</a:t>
            </a:r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 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</a:t>
            </a:r>
            <a:r>
              <a:rPr lang="en-US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vospitatelnaya-rabota</a:t>
            </a:r>
            <a:r>
              <a:rPr lang="en-US" b="1" dirty="0">
                <a:solidFill>
                  <a:schemeClr val="bg1"/>
                </a:solidFill>
                <a:latin typeface="Monotype Corsiva" panose="03010101010201010101" pitchFamily="66" charset="0"/>
              </a:rPr>
              <a:t>/</a:t>
            </a:r>
            <a:r>
              <a:rPr lang="en-US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kiberbezopanost</a:t>
            </a:r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)</a:t>
            </a:r>
          </a:p>
          <a:p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 descr="Что такое право? — КПРФ Москва">
            <a:extLst>
              <a:ext uri="{FF2B5EF4-FFF2-40B4-BE49-F238E27FC236}">
                <a16:creationId xmlns:a16="http://schemas.microsoft.com/office/drawing/2014/main" xmlns="" id="{533E05F7-F8D4-4B3C-87CC-4F0B89822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22" y="275046"/>
            <a:ext cx="1735492" cy="13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0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7463">
        <p14:prism isContent="1"/>
      </p:transition>
    </mc:Choice>
    <mc:Fallback>
      <p:transition spd="slow" advTm="746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A17A77-E8A4-4744-BFFC-DF821C10743E}"/>
              </a:ext>
            </a:extLst>
          </p:cNvPr>
          <p:cNvSpPr/>
          <p:nvPr/>
        </p:nvSpPr>
        <p:spPr>
          <a:xfrm>
            <a:off x="2482454" y="423285"/>
            <a:ext cx="6987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Административная ответственность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2A92786-F82B-4FCB-8C88-C8CF6232446A}"/>
              </a:ext>
            </a:extLst>
          </p:cNvPr>
          <p:cNvSpPr/>
          <p:nvPr/>
        </p:nvSpPr>
        <p:spPr>
          <a:xfrm>
            <a:off x="2182464" y="1566511"/>
            <a:ext cx="7958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Административным правонарушением признается противоправное виновное деяние (действие или бездействие) физического лица, а равно противоправное деяние юридического лица, за совершение которого установлена административная ответственность.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70B8408-6A2A-4E1A-843B-089EF28FB147}"/>
              </a:ext>
            </a:extLst>
          </p:cNvPr>
          <p:cNvSpPr/>
          <p:nvPr/>
        </p:nvSpPr>
        <p:spPr>
          <a:xfrm>
            <a:off x="3249166" y="3801954"/>
            <a:ext cx="6892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В зависимости от характера и степени общественной вредности административные правонарушения подразделяются на:</a:t>
            </a:r>
          </a:p>
          <a:p>
            <a:pPr algn="just" fontAlgn="base"/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1) административные проступки;</a:t>
            </a:r>
          </a:p>
          <a:p>
            <a:pPr algn="just" fontAlgn="base"/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2) значительные административные правонарушения;</a:t>
            </a:r>
          </a:p>
          <a:p>
            <a:pPr fontAlgn="base"/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3) грубые административные правонарушения.</a:t>
            </a:r>
            <a:b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sz="2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Красный восклицательный знак на белой кнопке Знак внимания или  предостережения 3d реалистичный элемент дизайна | Премиум векторы">
            <a:extLst>
              <a:ext uri="{FF2B5EF4-FFF2-40B4-BE49-F238E27FC236}">
                <a16:creationId xmlns:a16="http://schemas.microsoft.com/office/drawing/2014/main" xmlns="" id="{C5E05365-4380-44A9-9DE2-CD74318B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128" y="1755921"/>
            <a:ext cx="944617" cy="9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расный восклицательный знак на белой кнопке Знак внимания или  предостережения 3d реалистичный элемент дизайна | Премиум векторы">
            <a:extLst>
              <a:ext uri="{FF2B5EF4-FFF2-40B4-BE49-F238E27FC236}">
                <a16:creationId xmlns:a16="http://schemas.microsoft.com/office/drawing/2014/main" xmlns="" id="{42E53B51-D3AB-4BF4-ABF3-C9E865A6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984" y="4233487"/>
            <a:ext cx="940941" cy="9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76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987">
        <p14:prism isContent="1"/>
      </p:transition>
    </mc:Choice>
    <mc:Fallback>
      <p:transition spd="slow" advTm="69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1A50B8-27DE-4FCD-878B-E7A1390A9756}"/>
              </a:ext>
            </a:extLst>
          </p:cNvPr>
          <p:cNvSpPr/>
          <p:nvPr/>
        </p:nvSpPr>
        <p:spPr>
          <a:xfrm>
            <a:off x="914400" y="458956"/>
            <a:ext cx="10519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Из Кодекса Республики Беларусь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об административных правонарушениях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Статья 10.1.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 Умышленное причинение телесного повреждения и иные насильственные действия либо нарушение защитного предписания;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10.2. Оскорбление;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11.1. Мелкое хищение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11.4. Присвоение найденного имущества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16.29. Жестокое обращение с животным или избавление от животного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17.1. Незаконные посев и (или) выращивание растений либо грибов,</a:t>
            </a:r>
            <a:b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содержащих наркотические средства или психотропные вещества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17.6. Незаконные действия с </a:t>
            </a:r>
            <a:r>
              <a:rPr lang="ru-RU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некурительными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 табачными изделиями,</a:t>
            </a:r>
            <a:b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предназначенными для сосания и (или) жевания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18.14. Управление транспортным средством лицом, не имеющим права управления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18.20. Нарушение правил дорожного движения пешеходом и иными участниками дорожного движения либо отказ от прохождения проверки (освидетельствования)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19.1. Мелкое хулиганство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19.3. Распитие алкогольных, слабоалкогольных напитков или пива, потребление наркотических средств, психотропных веществ или их аналогов в общественном месте либо появление в общественном месте или на работе в состоянии опьянения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19.9. Курение (потребление) табачных изделий в запрещенных местах</a:t>
            </a:r>
            <a:endParaRPr lang="ru-RU" dirty="0"/>
          </a:p>
        </p:txBody>
      </p:sp>
      <p:pic>
        <p:nvPicPr>
          <p:cNvPr id="2050" name="Picture 2" descr="Что такое право? — КПРФ Москва">
            <a:extLst>
              <a:ext uri="{FF2B5EF4-FFF2-40B4-BE49-F238E27FC236}">
                <a16:creationId xmlns:a16="http://schemas.microsoft.com/office/drawing/2014/main" xmlns="" id="{4BFBC332-D4D7-48E4-81D1-1663D632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320" y="209725"/>
            <a:ext cx="1515923" cy="11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0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5057">
        <p14:prism isContent="1"/>
      </p:transition>
    </mc:Choice>
    <mc:Fallback>
      <p:transition spd="slow" advTm="50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DCB76B-9E3A-4042-B155-D27EB6A3D234}"/>
              </a:ext>
            </a:extLst>
          </p:cNvPr>
          <p:cNvSpPr/>
          <p:nvPr/>
        </p:nvSpPr>
        <p:spPr>
          <a:xfrm>
            <a:off x="2281570" y="796448"/>
            <a:ext cx="7366475" cy="1077218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Возраст, с которого наступает административная ответственность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D89148-148F-47A0-9597-E1ADDE45E3F2}"/>
              </a:ext>
            </a:extLst>
          </p:cNvPr>
          <p:cNvSpPr/>
          <p:nvPr/>
        </p:nvSpPr>
        <p:spPr>
          <a:xfrm>
            <a:off x="1709158" y="2175247"/>
            <a:ext cx="102112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Административной ответственности подлежит физическое лицо, достигшее ко времени совершения правонарушения возраста шестнадцати лет. Физическое лицо, совершившее правонарушение в возрасте от четырнадцати до шестнадцати лет, подлежит административной ответственности только за:</a:t>
            </a:r>
          </a:p>
          <a:p>
            <a:pPr fontAlgn="base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1) умышленное причинение телесного повреждения и иные насильственные действия либо нарушение защитного предписания (статья 10.1);</a:t>
            </a:r>
          </a:p>
          <a:p>
            <a:pPr fontAlgn="base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2) оскорбление (статья 10.2);</a:t>
            </a:r>
          </a:p>
          <a:p>
            <a:pPr fontAlgn="base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3) мелкое хищение (статья 11.1);</a:t>
            </a:r>
          </a:p>
          <a:p>
            <a:pPr fontAlgn="base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4) умышленные уничтожение либо повреждение чужого имущества (статья 11.3);</a:t>
            </a:r>
          </a:p>
          <a:p>
            <a:pPr fontAlgn="base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5) жестокое обращение с животным или избавление от животного (статья 16.29);</a:t>
            </a:r>
          </a:p>
          <a:p>
            <a:pPr fontAlgn="base"/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6) мелкое хулиганство (статья 19.1).</a:t>
            </a:r>
            <a:b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Picture 2" descr="Красный восклицательный знак на белой кнопке Знак внимания или  предостережения 3d реалистичный элемент дизайна | Премиум векторы">
            <a:extLst>
              <a:ext uri="{FF2B5EF4-FFF2-40B4-BE49-F238E27FC236}">
                <a16:creationId xmlns:a16="http://schemas.microsoft.com/office/drawing/2014/main" xmlns="" id="{A33994FD-03BF-41CD-89C7-3C56FA54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53" y="3062573"/>
            <a:ext cx="978408" cy="9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8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7323">
        <p14:prism isContent="1"/>
      </p:transition>
    </mc:Choice>
    <mc:Fallback>
      <p:transition spd="slow" advTm="73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367FDD6-5544-40E2-AC02-2E0900C5F9C0}"/>
              </a:ext>
            </a:extLst>
          </p:cNvPr>
          <p:cNvSpPr/>
          <p:nvPr/>
        </p:nvSpPr>
        <p:spPr>
          <a:xfrm>
            <a:off x="2047389" y="533050"/>
            <a:ext cx="67473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Уголовная ответственность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8DF98BC-8DD3-4995-8CB7-1854DC896BA5}"/>
              </a:ext>
            </a:extLst>
          </p:cNvPr>
          <p:cNvSpPr/>
          <p:nvPr/>
        </p:nvSpPr>
        <p:spPr>
          <a:xfrm>
            <a:off x="2027757" y="1605140"/>
            <a:ext cx="7479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Уголовная ответственность - это осуждение от имени Республики Беларусь по приговору суда лица, совершившего преступление, и применении на основе осуждения наказания либо иных мер уголовной ответственности в соответствии с Уголовным кодексом Республики Беларусь</a:t>
            </a:r>
            <a:endParaRPr lang="ru-RU" sz="2000" dirty="0"/>
          </a:p>
        </p:txBody>
      </p:sp>
      <p:pic>
        <p:nvPicPr>
          <p:cNvPr id="5" name="Picture 2" descr="Красный восклицательный знак на белой кнопке Знак внимания или  предостережения 3d реалистичный элемент дизайна | Премиум векторы">
            <a:extLst>
              <a:ext uri="{FF2B5EF4-FFF2-40B4-BE49-F238E27FC236}">
                <a16:creationId xmlns:a16="http://schemas.microsoft.com/office/drawing/2014/main" xmlns="" id="{28CDEF9A-860F-43E4-BC22-BC6BE8387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99" y="1814523"/>
            <a:ext cx="978409" cy="9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354EF73-4E96-4F52-BCA1-B30B877839A6}"/>
              </a:ext>
            </a:extLst>
          </p:cNvPr>
          <p:cNvSpPr/>
          <p:nvPr/>
        </p:nvSpPr>
        <p:spPr>
          <a:xfrm>
            <a:off x="950644" y="3234072"/>
            <a:ext cx="9251780" cy="166199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Возраст, с которого наступает уголовная ответственность</a:t>
            </a:r>
          </a:p>
          <a:p>
            <a:pPr fontAlgn="base"/>
            <a:endParaRPr lang="ru-RU" dirty="0">
              <a:latin typeface="Monotype Corsiva" panose="03010101010201010101" pitchFamily="66" charset="0"/>
            </a:endParaRPr>
          </a:p>
          <a:p>
            <a:pPr algn="just" fontAlgn="base"/>
            <a:r>
              <a:rPr lang="ru-RU" dirty="0">
                <a:latin typeface="Monotype Corsiva" panose="03010101010201010101" pitchFamily="66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Уголовной ответственности подлежит лицо, достигшее ко времени совершения преступления шестнадцатилетнего возраста, за исключением случаев, предусмотренных  Уголовным кодексом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xmlns="" val="281255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8019">
        <p14:prism isContent="1"/>
      </p:transition>
    </mc:Choice>
    <mc:Fallback>
      <p:transition spd="slow" advTm="8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8F51D32-E264-40E1-AC78-EB13CFA14D12}"/>
              </a:ext>
            </a:extLst>
          </p:cNvPr>
          <p:cNvSpPr/>
          <p:nvPr/>
        </p:nvSpPr>
        <p:spPr>
          <a:xfrm>
            <a:off x="1057012" y="981420"/>
            <a:ext cx="986545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Из Уголовного  кодекса Республики Беларусь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147. Умышленное причинение тяжкого телесного повреждения.</a:t>
            </a:r>
          </a:p>
          <a:p>
            <a:r>
              <a:rPr lang="ru-RU" i="1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172. Вовлечение несовершеннолетнего в совершение преступления</a:t>
            </a:r>
          </a:p>
          <a:p>
            <a:r>
              <a:rPr lang="ru-RU" i="1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173. Вовлечение несовершеннолетнего в антиобщественное поведение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 205. Кража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 206. Грабеж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207. Разбой.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208. Вымогательство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212. Хищение имущества путем модификации компьютерной информации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214. Угон транспортного средства или маломерного судна.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 339. Хулиганство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328.  Незаконный оборот наркотических средств, психотропных веществ, их прокуроров и аналогов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340. Заведомо ложное сообщение об опасности.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342. Организация и подготовка действий, грубо нарушающих общественный порядок, либо активное участие в них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Статья 380. Подделка, изготовление, использование либо сбыт поддельных документов, штампов, печатей, бланков</a:t>
            </a:r>
          </a:p>
          <a:p>
            <a:endParaRPr lang="ru-RU" dirty="0"/>
          </a:p>
        </p:txBody>
      </p:sp>
      <p:pic>
        <p:nvPicPr>
          <p:cNvPr id="4" name="Picture 2" descr="Что такое право? — КПРФ Москва">
            <a:extLst>
              <a:ext uri="{FF2B5EF4-FFF2-40B4-BE49-F238E27FC236}">
                <a16:creationId xmlns:a16="http://schemas.microsoft.com/office/drawing/2014/main" xmlns="" id="{24BF0159-7006-4C5D-87C1-44FA9C64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22" y="275047"/>
            <a:ext cx="1567423" cy="11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45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103">
        <p14:prism isContent="1"/>
      </p:transition>
    </mc:Choice>
    <mc:Fallback>
      <p:transition spd="slow" advTm="61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Пнг Человек думает 33 фото">
            <a:extLst>
              <a:ext uri="{FF2B5EF4-FFF2-40B4-BE49-F238E27FC236}">
                <a16:creationId xmlns:a16="http://schemas.microsoft.com/office/drawing/2014/main" xmlns="" id="{7217DF1E-DAD4-44D4-AB84-8AA7034F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67" y="5520795"/>
            <a:ext cx="1152074" cy="11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70D4FB0-DDB4-43E0-9F01-9AB4F1DBCC7E}"/>
              </a:ext>
            </a:extLst>
          </p:cNvPr>
          <p:cNvSpPr/>
          <p:nvPr/>
        </p:nvSpPr>
        <p:spPr>
          <a:xfrm>
            <a:off x="1610686" y="166568"/>
            <a:ext cx="917755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ОБ ОТВЕТСТВЕННОСТИ ЗА УЧАСТИЕ В НЕСАНКЦИОНИРОВАННЫХ МЕРОПРИЯТИЯХ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400" b="1" dirty="0">
                <a:solidFill>
                  <a:srgbClr val="252525"/>
                </a:solidFill>
                <a:latin typeface="Monotype Corsiva" panose="03010101010201010101" pitchFamily="66" charset="0"/>
              </a:rPr>
              <a:t>     </a:t>
            </a:r>
            <a:r>
              <a:rPr lang="ru-RU" b="1" dirty="0"/>
              <a:t> 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Законом Республики Беларусь «О массовых мероприятиях в Республике Беларусь» 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четко определен порядок проведения таких инициатив.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 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К ним относятся собрания, митинги, уличные шествия, демонстрации и пикетирование. Любое несоблюдение установленных требований влечет административную либо уголовную ответственность.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     Гражданам, не желающим участвовать в несанкционированных мероприятиях, следует быть более бдительными, чтобы не стать соучастниками противоправных деяний. За нарушение установленного порядка проведения собрания, митинга, уличного шествия, демонстрации, пикетирования, совершенные участником таких мероприятий, наступает ответственность 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по ч.1 ст.23.34 КоАП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 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 виде штрафа или административного ареста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. Более строгое наказание получит гражданин, если он участвовал в такой акции за вознаграждение. 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По ч. 4 ст. 23.34 КоАП его ожидает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 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штраф от 30 до 50 базовых величин или административный арест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   Серьезные последствия могут возникнуть за использование флагов, вымпелов, не зарегистрированных в установленном порядке, а также эмблем, символов, плакатов и транспарантов, содержание которых направлено на причинение ущерба общественному порядку, правам и законным интересам граждан, за совершение любых действий, нарушающих установленный порядок организации и проведения массового мероприятия, а также подстрекательство к таким действиям любыми методами.</a:t>
            </a:r>
          </a:p>
          <a:p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   Если же участник так называемой «мирной акции» не подчинился законным требованиям должностных лиц при исполнении ими служебных полномочий, к примеру, не выполнил требования разойтись, его действия образуют еще один состав административного правонарушения, предусмотренный 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ст.23.4 КоАП.</a:t>
            </a:r>
            <a:endParaRPr lang="ru-RU" sz="16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   Следует отметить, что за совершение преступлений против государства, порядка управления и общественной безопасности предусмотрены строгие меры ответственности. Так, организация массовых беспорядков, сопровождающихся насилием над личностью, погромами, поджогами, уничтожением имущества или вооруженным сопротивлением представителям власти на основании 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ч.1 ст. 293 УК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 повлечет за собой наказание 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 виде лишения свободы до 15 лет</a:t>
            </a:r>
            <a:r>
              <a:rPr lang="ru-RU" sz="1600" dirty="0">
                <a:solidFill>
                  <a:srgbClr val="252525"/>
                </a:solidFill>
                <a:latin typeface="Monotype Corsiva" panose="03010101010201010101" pitchFamily="66" charset="0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а участие в совершении таких действий –</a:t>
            </a:r>
            <a:r>
              <a:rPr lang="ru-RU" sz="1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 виде лишения свободы до 8 лет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  <a:endParaRPr lang="ru-RU" sz="1600" b="0" i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68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456">
        <p14:prism isContent="1"/>
      </p:transition>
    </mc:Choice>
    <mc:Fallback>
      <p:transition spd="slow" advTm="6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BDD16A-0837-4C57-B276-FCA3487F1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9282" y="181862"/>
            <a:ext cx="3387483" cy="474247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DF6B6163-4EF0-47ED-AE9A-792D3C9A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534" y="2286504"/>
            <a:ext cx="5788493" cy="409872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Пнг Человек думает 33 фото">
            <a:extLst>
              <a:ext uri="{FF2B5EF4-FFF2-40B4-BE49-F238E27FC236}">
                <a16:creationId xmlns:a16="http://schemas.microsoft.com/office/drawing/2014/main" xmlns="" id="{186F9EFE-D4A7-432E-9B70-9F76E14B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93" y="5353360"/>
            <a:ext cx="1269520" cy="12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493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6600">
        <p14:prism isContent="1"/>
      </p:transition>
    </mc:Choice>
    <mc:Fallback>
      <p:transition spd="slow" advTm="66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Картинка думающего человека - 52 фото">
            <a:extLst>
              <a:ext uri="{FF2B5EF4-FFF2-40B4-BE49-F238E27FC236}">
                <a16:creationId xmlns:a16="http://schemas.microsoft.com/office/drawing/2014/main" xmlns="" id="{8B1709E3-2B86-434C-BE40-3DEC8986CA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Пнг Человек думает 33 фото">
            <a:extLst>
              <a:ext uri="{FF2B5EF4-FFF2-40B4-BE49-F238E27FC236}">
                <a16:creationId xmlns:a16="http://schemas.microsoft.com/office/drawing/2014/main" xmlns="" id="{A2204C25-4225-4269-A907-93EFC0E1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67" y="5520795"/>
            <a:ext cx="1152074" cy="11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181EAD-1DC0-42C1-A71D-C627F2A84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56" b="2854"/>
          <a:stretch/>
        </p:blipFill>
        <p:spPr>
          <a:xfrm>
            <a:off x="1677798" y="167780"/>
            <a:ext cx="3665989" cy="513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xmlns="" id="{FADF0D47-8A2C-41A1-B6FB-B646891D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681" y="2333286"/>
            <a:ext cx="5553512" cy="3942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489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5956">
        <p14:prism isContent="1"/>
      </p:transition>
    </mc:Choice>
    <mc:Fallback>
      <p:transition spd="slow" advTm="5956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279</TotalTime>
  <Words>325</Words>
  <Application>Microsoft Office PowerPoint</Application>
  <PresentationFormat>Произвольный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2024-09-19T08:15:53Z</dcterms:created>
  <dcterms:modified xsi:type="dcterms:W3CDTF">2024-09-19T13:25:51Z</dcterms:modified>
</cp:coreProperties>
</file>